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sldIdLst>
    <p:sldId id="256" r:id="rId3"/>
    <p:sldId id="267" r:id="rId4"/>
    <p:sldId id="268" r:id="rId5"/>
    <p:sldId id="269" r:id="rId6"/>
    <p:sldId id="270" r:id="rId7"/>
    <p:sldId id="288" r:id="rId8"/>
    <p:sldId id="284" r:id="rId9"/>
    <p:sldId id="285" r:id="rId10"/>
    <p:sldId id="286" r:id="rId11"/>
    <p:sldId id="289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292" r:id="rId24"/>
    <p:sldId id="293" r:id="rId25"/>
    <p:sldId id="290" r:id="rId26"/>
    <p:sldId id="271" r:id="rId27"/>
    <p:sldId id="294" r:id="rId28"/>
    <p:sldId id="295" r:id="rId29"/>
    <p:sldId id="287" r:id="rId30"/>
    <p:sldId id="273" r:id="rId31"/>
    <p:sldId id="274" r:id="rId32"/>
    <p:sldId id="296" r:id="rId33"/>
    <p:sldId id="312" r:id="rId34"/>
    <p:sldId id="297" r:id="rId35"/>
    <p:sldId id="277" r:id="rId36"/>
    <p:sldId id="278" r:id="rId37"/>
    <p:sldId id="279" r:id="rId38"/>
    <p:sldId id="313" r:id="rId39"/>
    <p:sldId id="280" r:id="rId40"/>
    <p:sldId id="314" r:id="rId41"/>
    <p:sldId id="28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459" autoAdjust="0"/>
  </p:normalViewPr>
  <p:slideViewPr>
    <p:cSldViewPr>
      <p:cViewPr varScale="1">
        <p:scale>
          <a:sx n="107" d="100"/>
          <a:sy n="107" d="100"/>
        </p:scale>
        <p:origin x="17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E9DAC-BBE5-47D1-AC60-768C28CF6C68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1988E-4868-40B4-B2AE-ADB97AD212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57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74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78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78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332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88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88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6911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98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1988E-4868-40B4-B2AE-ADB97AD21244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949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30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8338" cy="33607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1850" y="1906588"/>
            <a:ext cx="3819525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627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30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31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360363"/>
            <a:ext cx="8208963" cy="3779837"/>
          </a:xfrm>
        </p:spPr>
        <p:txBody>
          <a:bodyPr lIns="90000" tIns="46800" rIns="90000" bIns="46800"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i="1" dirty="0" smtClean="0">
                <a:solidFill>
                  <a:srgbClr val="CC0000"/>
                </a:solidFill>
              </a:rPr>
              <a:t>Министерство образования</a:t>
            </a:r>
            <a:r>
              <a:rPr lang="ru-RU" sz="4000" i="1" dirty="0" smtClean="0">
                <a:solidFill>
                  <a:srgbClr val="CC0000"/>
                </a:solidFill>
              </a:rPr>
              <a:t> РМ</a:t>
            </a:r>
            <a:br>
              <a:rPr lang="ru-RU" sz="4000" i="1" dirty="0" smtClean="0">
                <a:solidFill>
                  <a:srgbClr val="CC0000"/>
                </a:solidFill>
              </a:rPr>
            </a:br>
            <a:r>
              <a:rPr lang="ru-RU" sz="4000" i="1" dirty="0" smtClean="0">
                <a:solidFill>
                  <a:srgbClr val="CC0000"/>
                </a:solidFill>
              </a:rPr>
              <a:t/>
            </a:r>
            <a:br>
              <a:rPr lang="ru-RU" sz="4000" i="1" dirty="0" smtClean="0">
                <a:solidFill>
                  <a:srgbClr val="CC0000"/>
                </a:solidFill>
              </a:rPr>
            </a:br>
            <a:r>
              <a:rPr lang="ru-RU" sz="4000" i="1" dirty="0" smtClean="0">
                <a:solidFill>
                  <a:srgbClr val="CC0000"/>
                </a:solidFill>
              </a:rPr>
              <a:t/>
            </a:r>
            <a:br>
              <a:rPr lang="ru-RU" sz="4000" i="1" dirty="0" smtClean="0">
                <a:solidFill>
                  <a:srgbClr val="CC0000"/>
                </a:solidFill>
              </a:rPr>
            </a:br>
            <a:r>
              <a:rPr lang="ru-RU" sz="4000" i="1" dirty="0" err="1" smtClean="0">
                <a:solidFill>
                  <a:srgbClr val="CC0000"/>
                </a:solidFill>
              </a:rPr>
              <a:t>Портфолио</a:t>
            </a:r>
            <a:r>
              <a:rPr lang="ru-RU" sz="3200" i="1" dirty="0" smtClean="0">
                <a:solidFill>
                  <a:srgbClr val="000099"/>
                </a:solidFill>
              </a:rPr>
              <a:t> </a:t>
            </a:r>
            <a:r>
              <a:rPr lang="ru-RU" sz="2800" i="1" dirty="0" smtClean="0">
                <a:solidFill>
                  <a:srgbClr val="000099"/>
                </a:solidFill>
              </a:rPr>
              <a:t/>
            </a:r>
            <a:br>
              <a:rPr lang="ru-RU" sz="2800" i="1" dirty="0" smtClean="0">
                <a:solidFill>
                  <a:srgbClr val="000099"/>
                </a:solidFill>
              </a:rPr>
            </a:br>
            <a:r>
              <a:rPr lang="ru-RU" sz="2800" i="1" dirty="0" err="1" smtClean="0">
                <a:solidFill>
                  <a:srgbClr val="000099"/>
                </a:solidFill>
              </a:rPr>
              <a:t>Видманкиной</a:t>
            </a:r>
            <a:r>
              <a:rPr lang="ru-RU" sz="2800" i="1" dirty="0" smtClean="0">
                <a:solidFill>
                  <a:srgbClr val="000099"/>
                </a:solidFill>
              </a:rPr>
              <a:t> Татьяны Николаевны, </a:t>
            </a:r>
            <a:br>
              <a:rPr lang="ru-RU" sz="2800" i="1" dirty="0" smtClean="0">
                <a:solidFill>
                  <a:srgbClr val="000099"/>
                </a:solidFill>
              </a:rPr>
            </a:br>
            <a:r>
              <a:rPr lang="ru-RU" sz="2800" i="1" dirty="0" smtClean="0">
                <a:solidFill>
                  <a:srgbClr val="000099"/>
                </a:solidFill>
              </a:rPr>
              <a:t>учителя МОУ «СОШ №30» г.о.Саранск</a:t>
            </a:r>
            <a:br>
              <a:rPr lang="ru-RU" sz="2800" i="1" dirty="0" smtClean="0">
                <a:solidFill>
                  <a:srgbClr val="000099"/>
                </a:solidFill>
              </a:rPr>
            </a:br>
            <a:endParaRPr lang="ru-RU" sz="2800" i="1" dirty="0" smtClean="0">
              <a:solidFill>
                <a:srgbClr val="000099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39750" y="3600450"/>
            <a:ext cx="8459788" cy="3060700"/>
          </a:xfrm>
        </p:spPr>
        <p:txBody>
          <a:bodyPr lIns="90000" tIns="46800" rIns="90000" bIns="46800"/>
          <a:lstStyle/>
          <a:p>
            <a:pPr marL="0" indent="0" algn="ctr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algn="ctr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28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Дата рождения: 23.04.1993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Профессиональное образование: учитель истории и учитель права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МГПИ им. М.Е. </a:t>
            </a:r>
            <a:r>
              <a:rPr lang="ru-RU" sz="2000" b="1" dirty="0" err="1" smtClean="0">
                <a:solidFill>
                  <a:srgbClr val="A50021"/>
                </a:solidFill>
                <a:latin typeface="Times New Roman" pitchFamily="18" charset="0"/>
              </a:rPr>
              <a:t>Евсевьева</a:t>
            </a:r>
            <a:endParaRPr lang="ru-RU" sz="2000" b="1" dirty="0" smtClean="0">
              <a:solidFill>
                <a:srgbClr val="A50021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№ диплома 101305 0219654,  дата выдачи 07 июля 2014 года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Стаж</a:t>
            </a:r>
            <a:r>
              <a:rPr lang="ru-RU" sz="2000" b="1" dirty="0" smtClean="0">
                <a:solidFill>
                  <a:srgbClr val="A50021"/>
                </a:solidFill>
              </a:rPr>
              <a:t> </a:t>
            </a: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педагогической</a:t>
            </a:r>
            <a:r>
              <a:rPr lang="ru-RU" sz="2000" b="1" dirty="0" smtClean="0">
                <a:solidFill>
                  <a:srgbClr val="A50021"/>
                </a:solidFill>
              </a:rPr>
              <a:t> </a:t>
            </a: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работы (по специальности): 10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Общий трудовой стаж: 10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smtClean="0">
                <a:solidFill>
                  <a:srgbClr val="A50021"/>
                </a:solidFill>
                <a:latin typeface="Times New Roman" pitchFamily="18" charset="0"/>
              </a:rPr>
              <a:t>Наличие квалификационной категории: первая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3384376" cy="46910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78057"/>
            <a:ext cx="3480716" cy="4824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2" y="1772816"/>
            <a:ext cx="3540448" cy="490733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738091"/>
            <a:ext cx="3652323" cy="506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18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3" y="1916832"/>
            <a:ext cx="3251562" cy="45069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748" y="1916832"/>
            <a:ext cx="3251562" cy="450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0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2816"/>
            <a:ext cx="3600400" cy="49904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67" y="1822076"/>
            <a:ext cx="3609986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1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3600400" cy="492804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66256"/>
            <a:ext cx="3715203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0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33231"/>
            <a:ext cx="3292721" cy="45069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87007"/>
            <a:ext cx="3399551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8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14422"/>
            <a:ext cx="3292721" cy="45069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14313"/>
            <a:ext cx="3303362" cy="452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1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16832"/>
            <a:ext cx="3456384" cy="4730926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24774"/>
            <a:ext cx="331434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1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14422"/>
            <a:ext cx="3292721" cy="45069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86" y="1983816"/>
            <a:ext cx="3344589" cy="457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0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05629"/>
            <a:ext cx="3292721" cy="45069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699" y="2005629"/>
            <a:ext cx="341955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43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79512" y="1628800"/>
            <a:ext cx="4104456" cy="1512168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>
                <a:solidFill>
                  <a:srgbClr val="C00000"/>
                </a:solidFill>
              </a:rPr>
              <a:t>Стабильные положительные результаты (положительная динамика) освоения обучающимися образовательных программ по итогам мониторингов, проводимых организацией</a:t>
            </a:r>
            <a:endParaRPr lang="ru-RU" alt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020" y="0"/>
            <a:ext cx="485163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3" y="2038240"/>
            <a:ext cx="3292721" cy="450691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62787"/>
            <a:ext cx="3487661" cy="477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8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6831"/>
            <a:ext cx="3744416" cy="499255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 t="9694" r="16667" b="-1811"/>
          <a:stretch/>
        </p:blipFill>
        <p:spPr>
          <a:xfrm>
            <a:off x="4275223" y="1916830"/>
            <a:ext cx="4818291" cy="494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6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-167680"/>
            <a:ext cx="7789862" cy="1868488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44" y="1412776"/>
            <a:ext cx="3973437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-7938"/>
            <a:ext cx="7750175" cy="1812926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835696" y="1221686"/>
            <a:ext cx="6374734" cy="2441793"/>
          </a:xfrm>
        </p:spPr>
        <p:txBody>
          <a:bodyPr/>
          <a:lstStyle/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dirty="0" smtClean="0"/>
              <a:t> </a:t>
            </a:r>
            <a:endParaRPr lang="ru-RU" altLang="ru-RU" sz="24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Победы и призовые места в заочных</a:t>
            </a:r>
            <a:r>
              <a:rPr lang="en-US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дистанционных мероприятиях в сети «Интернет» - 1 </a:t>
            </a: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i="1" dirty="0" smtClean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14801"/>
          <a:stretch/>
        </p:blipFill>
        <p:spPr>
          <a:xfrm>
            <a:off x="1835696" y="2708920"/>
            <a:ext cx="6021110" cy="398856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-7938"/>
            <a:ext cx="7750175" cy="1812926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700213"/>
            <a:ext cx="7799387" cy="4168775"/>
          </a:xfrm>
        </p:spPr>
        <p:txBody>
          <a:bodyPr/>
          <a:lstStyle/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dirty="0" smtClean="0"/>
              <a:t> </a:t>
            </a:r>
            <a:endParaRPr lang="ru-RU" altLang="ru-RU" sz="24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уровень:</a:t>
            </a:r>
          </a:p>
          <a:p>
            <a:pPr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Победы и призовые места – 4</a:t>
            </a: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i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39700"/>
            <a:ext cx="7750175" cy="1479550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6.Позитивные результаты внеурочной деятельности обучающихся</a:t>
            </a:r>
            <a:b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41375" y="1773238"/>
            <a:ext cx="7802563" cy="4684712"/>
          </a:xfrm>
        </p:spPr>
        <p:txBody>
          <a:bodyPr/>
          <a:lstStyle/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1731410"/>
            <a:ext cx="3672408" cy="50266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31410"/>
            <a:ext cx="3607635" cy="49379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7789862" cy="1868488"/>
          </a:xfrm>
        </p:spPr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051" y="1845928"/>
            <a:ext cx="3459169" cy="47347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72" y="1783514"/>
            <a:ext cx="3504769" cy="4797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1214438" y="357188"/>
            <a:ext cx="67151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учебным предметам</a:t>
            </a:r>
            <a:endParaRPr lang="ru-RU" sz="2800" b="1"/>
          </a:p>
        </p:txBody>
      </p:sp>
      <p:sp>
        <p:nvSpPr>
          <p:cNvPr id="22531" name="Прямоугольник 2"/>
          <p:cNvSpPr>
            <a:spLocks noChangeArrowheads="1"/>
          </p:cNvSpPr>
          <p:nvPr/>
        </p:nvSpPr>
        <p:spPr bwMode="auto">
          <a:xfrm>
            <a:off x="857250" y="2000250"/>
            <a:ext cx="328270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Региональный уровень:</a:t>
            </a:r>
          </a:p>
          <a:p>
            <a: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dirty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Победы и призовые </a:t>
            </a:r>
            <a:r>
              <a:rPr lang="ru-RU" sz="2800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места – 2 </a:t>
            </a:r>
            <a:endParaRPr lang="ru-RU" alt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41488"/>
            <a:ext cx="4032448" cy="5472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предметам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00808"/>
            <a:ext cx="7789862" cy="359794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33"/>
          <a:stretch/>
        </p:blipFill>
        <p:spPr>
          <a:xfrm>
            <a:off x="179512" y="4627610"/>
            <a:ext cx="9144000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39700"/>
            <a:ext cx="7750175" cy="1479550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14375" y="1714500"/>
            <a:ext cx="8143875" cy="4857750"/>
          </a:xfrm>
        </p:spPr>
        <p:txBody>
          <a:bodyPr/>
          <a:lstStyle/>
          <a:p>
            <a:pPr algn="ctr" eaLnBrk="1">
              <a:lnSpc>
                <a:spcPct val="83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8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Положительные результаты освоения обучающимися образовательных программ по  итогам внешнего  мониторинга системы образования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</a:pPr>
            <a:endParaRPr lang="ru-RU" altLang="ru-RU" sz="2400" b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34938"/>
            <a:ext cx="7797800" cy="1530350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Наличие авторских</a:t>
            </a:r>
            <a:br>
              <a:rPr lang="ru-RU" alt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программ , методических пособий</a:t>
            </a: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71513" y="1906588"/>
            <a:ext cx="5400675" cy="4514850"/>
          </a:xfrm>
        </p:spPr>
        <p:txBody>
          <a:bodyPr/>
          <a:lstStyle/>
          <a:p>
            <a:pPr marL="677863" indent="-677863" eaLnBrk="1"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endParaRPr lang="ru-RU" altLang="ru-RU" sz="28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4150"/>
            <a:ext cx="8569325" cy="1779588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altLang="ru-RU" sz="2800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3568" y="1340768"/>
            <a:ext cx="7797800" cy="4514850"/>
          </a:xfrm>
        </p:spPr>
        <p:txBody>
          <a:bodyPr/>
          <a:lstStyle/>
          <a:p>
            <a:pPr marL="677863" indent="-677863" eaLnBrk="1">
              <a:buFont typeface="Times New Roman" pitchFamily="18" charset="0"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ru-RU" altLang="ru-RU" sz="2800" b="1" dirty="0" smtClean="0">
              <a:solidFill>
                <a:srgbClr val="22228B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7863" indent="-677863" eaLnBrk="1">
              <a:buFont typeface="Times New Roman" pitchFamily="18" charset="0"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 – 2 </a:t>
            </a:r>
          </a:p>
          <a:p>
            <a:pPr marL="677863" indent="-677863" eaLnBrk="1">
              <a:buFont typeface="Times New Roman" pitchFamily="18" charset="0"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ru-RU" altLang="ru-RU" sz="2800" b="1" dirty="0" smtClean="0">
              <a:solidFill>
                <a:srgbClr val="B8004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3312368" cy="4682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60" y="2147375"/>
            <a:ext cx="3393708" cy="479715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4150"/>
            <a:ext cx="8569325" cy="1779588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altLang="ru-RU" sz="2800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00213"/>
            <a:ext cx="7797800" cy="4514850"/>
          </a:xfrm>
        </p:spPr>
        <p:txBody>
          <a:bodyPr/>
          <a:lstStyle/>
          <a:p>
            <a:pPr marL="677863" indent="-677863" eaLnBrk="1">
              <a:buFont typeface="Times New Roman" pitchFamily="18" charset="0"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ru-RU" altLang="ru-RU" sz="2800" b="1" dirty="0" smtClean="0">
              <a:solidFill>
                <a:srgbClr val="22228B"/>
              </a:solidFill>
              <a:latin typeface="Times New Roman" pitchFamily="18" charset="0"/>
              <a:cs typeface="Times New Roman" pitchFamily="18" charset="0"/>
            </a:endParaRPr>
          </a:p>
          <a:p>
            <a:pPr marL="677863" indent="-677863" eaLnBrk="1">
              <a:buFont typeface="Times New Roman" pitchFamily="18" charset="0"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 – 1 </a:t>
            </a:r>
          </a:p>
          <a:p>
            <a:pPr marL="677863" indent="-677863" eaLnBrk="1">
              <a:buFont typeface="Times New Roman" pitchFamily="18" charset="0"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endParaRPr lang="ru-RU" altLang="ru-RU" sz="2800" b="1" dirty="0" smtClean="0">
              <a:solidFill>
                <a:srgbClr val="B8004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1" r="5162" b="29145"/>
          <a:stretch/>
        </p:blipFill>
        <p:spPr>
          <a:xfrm>
            <a:off x="5364088" y="1963738"/>
            <a:ext cx="3312369" cy="487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695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560513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Проведение открытых уроков,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мастер-классов, мероприятий (очно)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1691680" y="1268760"/>
            <a:ext cx="8388350" cy="1223963"/>
          </a:xfrm>
        </p:spPr>
        <p:txBody>
          <a:bodyPr/>
          <a:lstStyle/>
          <a:p>
            <a:pPr marL="677863" indent="-677863">
              <a:buFont typeface="Times New Roman" pitchFamily="18" charset="0"/>
              <a:buNone/>
              <a:tabLst>
                <a:tab pos="6794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</a:pPr>
            <a:r>
              <a:rPr lang="ru-RU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 – 2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3" y="1761108"/>
            <a:ext cx="3597271" cy="50848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10757"/>
            <a:ext cx="3648836" cy="5157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11.Наставничество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mtClean="0">
                <a:solidFill>
                  <a:srgbClr val="C00000"/>
                </a:solidFill>
              </a:rPr>
              <a:t>12. Эксперная деятельность</a:t>
            </a:r>
          </a:p>
        </p:txBody>
      </p:sp>
      <p:sp>
        <p:nvSpPr>
          <p:cNvPr id="573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184150"/>
            <a:ext cx="8607425" cy="1435100"/>
          </a:xfrm>
        </p:spPr>
        <p:txBody>
          <a:bodyPr/>
          <a:lstStyle/>
          <a:p>
            <a:pPr algn="l"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 сообществ, комиссий, в жюри конкурсов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71513" y="1906588"/>
            <a:ext cx="8186737" cy="4514850"/>
          </a:xfrm>
        </p:spPr>
        <p:txBody>
          <a:bodyPr/>
          <a:lstStyle/>
          <a:p>
            <a:pPr marL="677863" indent="-677863" eaLnBrk="1">
              <a:buClrTx/>
              <a:buSzTx/>
              <a:buFontTx/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3" b="29000"/>
          <a:stretch/>
        </p:blipFill>
        <p:spPr>
          <a:xfrm>
            <a:off x="5220072" y="1615929"/>
            <a:ext cx="3527986" cy="54225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3" y="1615929"/>
            <a:ext cx="3816424" cy="539467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57188" y="184150"/>
            <a:ext cx="8607425" cy="1435100"/>
          </a:xfrm>
        </p:spPr>
        <p:txBody>
          <a:bodyPr/>
          <a:lstStyle/>
          <a:p>
            <a:pPr algn="l"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 сообществ, комиссий, в жюри конкурсов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71513" y="1906588"/>
            <a:ext cx="8186737" cy="4514850"/>
          </a:xfrm>
        </p:spPr>
        <p:txBody>
          <a:bodyPr/>
          <a:lstStyle/>
          <a:p>
            <a:pPr marL="677863" indent="-677863" eaLnBrk="1">
              <a:buClrTx/>
              <a:buSzTx/>
              <a:buFontTx/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endParaRPr lang="ru-RU" alt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" r="5201" b="8002"/>
          <a:stretch/>
        </p:blipFill>
        <p:spPr>
          <a:xfrm>
            <a:off x="2987824" y="1548766"/>
            <a:ext cx="3880201" cy="523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9159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1513" y="184150"/>
            <a:ext cx="7797800" cy="1779588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Участие педагога в профессиональных конкурсах</a:t>
            </a: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71513" y="1906588"/>
            <a:ext cx="8472487" cy="4514850"/>
          </a:xfrm>
        </p:spPr>
        <p:txBody>
          <a:bodyPr/>
          <a:lstStyle/>
          <a:p>
            <a:pPr marL="677863" indent="-677863" eaLnBrk="1"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endParaRPr lang="ru-RU" alt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431" y="1533435"/>
            <a:ext cx="3721964" cy="526115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1513" y="184150"/>
            <a:ext cx="7797800" cy="1779588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Участие педагога в профессиональных конкурсах</a:t>
            </a:r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71513" y="1906588"/>
            <a:ext cx="8472487" cy="4514850"/>
          </a:xfrm>
        </p:spPr>
        <p:txBody>
          <a:bodyPr/>
          <a:lstStyle/>
          <a:p>
            <a:pPr marL="677863" indent="-677863" eaLnBrk="1"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endParaRPr lang="ru-RU" altLang="ru-RU" sz="2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951" r="2261" b="31100"/>
          <a:stretch/>
        </p:blipFill>
        <p:spPr>
          <a:xfrm>
            <a:off x="395536" y="1700807"/>
            <a:ext cx="3744416" cy="5138361"/>
          </a:xfrm>
          <a:prstGeom prst="rect">
            <a:avLst/>
          </a:prstGeom>
        </p:spPr>
      </p:pic>
      <p:pic>
        <p:nvPicPr>
          <p:cNvPr id="6" name="Picture 3" descr="C:\Documents and Settings\Пользователь\Рабочий стол\аттест\iMGfOVYFEb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64088" y="1700807"/>
            <a:ext cx="3779912" cy="5195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56125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404664"/>
            <a:ext cx="3960440" cy="2880320"/>
          </a:xfrm>
          <a:solidFill>
            <a:srgbClr val="CCCCFF"/>
          </a:solidFill>
        </p:spPr>
        <p:txBody>
          <a:bodyPr lIns="90000" tIns="46800" rIns="90000" bIns="46800"/>
          <a:lstStyle/>
          <a:p>
            <a:pPr eaLnBrk="1">
              <a:spcBef>
                <a:spcPts val="8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Реализация программ углубленного изучения предмета, профильного обучения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2685"/>
            <a:ext cx="4851639" cy="6858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71513" y="184150"/>
            <a:ext cx="7797800" cy="1779588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</a:t>
            </a:r>
            <a:endParaRPr lang="ru-RU" alt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71513" y="1906588"/>
            <a:ext cx="8258175" cy="4514850"/>
          </a:xfrm>
        </p:spPr>
        <p:txBody>
          <a:bodyPr/>
          <a:lstStyle/>
          <a:p>
            <a:pPr marL="677863" indent="-677863" eaLnBrk="1"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endParaRPr lang="ru-RU" altLang="ru-RU" sz="1600" b="1" dirty="0" smtClean="0">
              <a:solidFill>
                <a:srgbClr val="28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11" b="2156"/>
          <a:stretch/>
        </p:blipFill>
        <p:spPr>
          <a:xfrm>
            <a:off x="5148064" y="1489521"/>
            <a:ext cx="3659335" cy="529320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5900" r="6601" b="4851"/>
          <a:stretch/>
        </p:blipFill>
        <p:spPr>
          <a:xfrm>
            <a:off x="827584" y="1448166"/>
            <a:ext cx="3973016" cy="536041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84150"/>
            <a:ext cx="7748588" cy="1435100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</a:rPr>
              <a:t>4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Результаты участия в инновационной (экспериментальной) деятельности</a:t>
            </a:r>
            <a:endParaRPr lang="ru-RU" alt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00125" y="1700213"/>
            <a:ext cx="7840663" cy="4729162"/>
          </a:xfrm>
        </p:spPr>
        <p:txBody>
          <a:bodyPr/>
          <a:lstStyle/>
          <a:p>
            <a:pPr marL="677863" indent="-677863" eaLnBrk="1">
              <a:buClrTx/>
              <a:buSzTx/>
              <a:buFontTx/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endParaRPr lang="ru-RU" altLang="ru-RU" sz="2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91135"/>
            <a:ext cx="7750175" cy="926554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47664" y="944614"/>
            <a:ext cx="8496943" cy="829267"/>
          </a:xfrm>
        </p:spPr>
        <p:txBody>
          <a:bodyPr/>
          <a:lstStyle/>
          <a:p>
            <a:pPr algn="just"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уровень:</a:t>
            </a:r>
            <a:endParaRPr lang="ru-RU" altLang="ru-RU" sz="2800" dirty="0" smtClean="0">
              <a:solidFill>
                <a:srgbClr val="22228B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Победы и призовые места - 30 </a:t>
            </a: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dirty="0" smtClean="0">
              <a:solidFill>
                <a:srgbClr val="22228B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dirty="0" smtClean="0">
              <a:solidFill>
                <a:srgbClr val="22228B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dirty="0" smtClean="0">
              <a:solidFill>
                <a:srgbClr val="22228B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b="1" dirty="0" smtClean="0">
                <a:solidFill>
                  <a:srgbClr val="22228B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ru-RU" alt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95" y="1724435"/>
            <a:ext cx="3799700" cy="53710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30369"/>
            <a:ext cx="4067943" cy="575021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39700"/>
            <a:ext cx="7750175" cy="1479550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841375" y="1773238"/>
            <a:ext cx="7802563" cy="4684712"/>
          </a:xfrm>
        </p:spPr>
        <p:txBody>
          <a:bodyPr/>
          <a:lstStyle/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93" y="1773238"/>
            <a:ext cx="3616812" cy="50131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126" y="1773238"/>
            <a:ext cx="3616812" cy="501317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0" y="1608952"/>
            <a:ext cx="3826702" cy="53041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29083"/>
            <a:ext cx="3834344" cy="53146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Результаты участия обучающихся во  Всероссийской предметной олимпиаде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58" y="1916832"/>
            <a:ext cx="3251562" cy="45069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321" y="1807716"/>
            <a:ext cx="3409008" cy="4725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</TotalTime>
  <Words>480</Words>
  <Application>Microsoft Office PowerPoint</Application>
  <PresentationFormat>Экран (4:3)</PresentationFormat>
  <Paragraphs>68</Paragraphs>
  <Slides>40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Lucida Sans Unicode</vt:lpstr>
      <vt:lpstr>Times New Roman</vt:lpstr>
      <vt:lpstr>Тема Office</vt:lpstr>
      <vt:lpstr>1_Тема Office</vt:lpstr>
      <vt:lpstr>Министерство образования РМ   Портфолио  Видманкиной Татьяны Николаевны,  учителя МОУ «СОШ №30» г.о.Саранск </vt:lpstr>
      <vt:lpstr>1. Стабильные положительные результаты (положительная динамика) освоения обучающимися образовательных программ по итогам мониторингов, проводимых организацией</vt:lpstr>
      <vt:lpstr>2. Положительные результаты освоения обучающимися образовательных программ по  итогам внешнего  мониторинга системы образования</vt:lpstr>
      <vt:lpstr>3. Реализация программ углубленного изучения предмета, профильного обучения</vt:lpstr>
      <vt:lpstr>4. Результаты участия в инновационной (экспериментальной) деятельности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5. Результаты участия обучающихся во  Всероссийской предметной олимпиаде</vt:lpstr>
      <vt:lpstr>6. Позитивные результаты внеурочной деятельности обучающихся  по учебным предметам</vt:lpstr>
      <vt:lpstr>6. Позитивные результаты внеурочной деятельности обучающихся  по учебным предметам</vt:lpstr>
      <vt:lpstr>6. Позитивные результаты внеурочной деятельности обучающихся  по учебным предметам</vt:lpstr>
      <vt:lpstr>6.Позитивные результаты внеурочной деятельности обучающихся  по учебным предметам</vt:lpstr>
      <vt:lpstr>6. Позитивные результаты внеурочной деятельности обучающихся  по учебным предметам</vt:lpstr>
      <vt:lpstr>Презентация PowerPoint</vt:lpstr>
      <vt:lpstr>6. Позитивные результаты внеурочной деятельности обучающихся  по учебным предметам</vt:lpstr>
      <vt:lpstr>7. Наличие публикаций</vt:lpstr>
      <vt:lpstr>8. Наличие авторских  программ , методических пособий</vt:lpstr>
      <vt:lpstr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vt:lpstr>
      <vt:lpstr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vt:lpstr>
      <vt:lpstr>10. Проведение открытых уроков,  мастер-классов, мероприятий (очно)</vt:lpstr>
      <vt:lpstr>11.Наставничество</vt:lpstr>
      <vt:lpstr>12. Эксперная деятельность</vt:lpstr>
      <vt:lpstr>13. Общественно-педагогическая активность педагога: участие в работе педагогических  сообществ, комиссий, в жюри конкурсов</vt:lpstr>
      <vt:lpstr>13. Общественно-педагогическая активность педагога: участие в работе педагогических  сообществ, комиссий, в жюри конкурсов</vt:lpstr>
      <vt:lpstr>14. Участие педагога в профессиональных конкурсах</vt:lpstr>
      <vt:lpstr>14. Участие педагога в профессиональных конкурсах</vt:lpstr>
      <vt:lpstr>15. Награды и поощрения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РМ   Портфолио  Видманкиной Татьяны Николаевны,  учителя МОУ «СОШ №30» г.о.Саранск </dc:title>
  <cp:lastModifiedBy>RePack by Diakov</cp:lastModifiedBy>
  <cp:revision>40</cp:revision>
  <dcterms:modified xsi:type="dcterms:W3CDTF">2025-02-24T15:29:57Z</dcterms:modified>
</cp:coreProperties>
</file>