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67" r:id="rId4"/>
    <p:sldId id="268" r:id="rId5"/>
    <p:sldId id="269" r:id="rId6"/>
    <p:sldId id="270" r:id="rId7"/>
    <p:sldId id="288" r:id="rId8"/>
    <p:sldId id="284" r:id="rId9"/>
    <p:sldId id="285" r:id="rId10"/>
    <p:sldId id="286" r:id="rId11"/>
    <p:sldId id="289" r:id="rId12"/>
    <p:sldId id="293" r:id="rId13"/>
    <p:sldId id="292" r:id="rId14"/>
    <p:sldId id="290" r:id="rId15"/>
    <p:sldId id="271" r:id="rId16"/>
    <p:sldId id="294" r:id="rId17"/>
    <p:sldId id="283" r:id="rId18"/>
    <p:sldId id="295" r:id="rId19"/>
    <p:sldId id="287" r:id="rId20"/>
    <p:sldId id="273" r:id="rId21"/>
    <p:sldId id="274" r:id="rId22"/>
    <p:sldId id="296" r:id="rId23"/>
    <p:sldId id="297" r:id="rId24"/>
    <p:sldId id="298" r:id="rId25"/>
    <p:sldId id="276" r:id="rId26"/>
    <p:sldId id="277" r:id="rId27"/>
    <p:sldId id="278" r:id="rId28"/>
    <p:sldId id="279" r:id="rId29"/>
    <p:sldId id="299" r:id="rId30"/>
    <p:sldId id="280" r:id="rId31"/>
    <p:sldId id="281" r:id="rId32"/>
    <p:sldId id="30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E9DAC-BBE5-47D1-AC60-768C28CF6C68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1988E-4868-40B4-B2AE-ADB97AD21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7937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906588"/>
            <a:ext cx="3819525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627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8684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89862" cy="186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89862" cy="450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9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30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31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60363"/>
            <a:ext cx="8208963" cy="3779837"/>
          </a:xfrm>
        </p:spPr>
        <p:txBody>
          <a:bodyPr lIns="90000" tIns="46800" rIns="90000" bIns="46800"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1" dirty="0" smtClean="0">
                <a:solidFill>
                  <a:srgbClr val="CC0000"/>
                </a:solidFill>
              </a:rPr>
              <a:t>Министерство образования</a:t>
            </a:r>
            <a:r>
              <a:rPr lang="ru-RU" sz="4000" i="1" dirty="0" smtClean="0">
                <a:solidFill>
                  <a:srgbClr val="CC0000"/>
                </a:solidFill>
              </a:rPr>
              <a:t> РМ</a:t>
            </a:r>
            <a:br>
              <a:rPr lang="ru-RU" sz="4000" i="1" dirty="0" smtClean="0">
                <a:solidFill>
                  <a:srgbClr val="CC0000"/>
                </a:solidFill>
              </a:rPr>
            </a:br>
            <a:r>
              <a:rPr lang="ru-RU" sz="4000" i="1" dirty="0" smtClean="0">
                <a:solidFill>
                  <a:srgbClr val="CC0000"/>
                </a:solidFill>
              </a:rPr>
              <a:t/>
            </a:r>
            <a:br>
              <a:rPr lang="ru-RU" sz="4000" i="1" dirty="0" smtClean="0">
                <a:solidFill>
                  <a:srgbClr val="CC0000"/>
                </a:solidFill>
              </a:rPr>
            </a:br>
            <a:r>
              <a:rPr lang="ru-RU" sz="4000" i="1" dirty="0" smtClean="0">
                <a:solidFill>
                  <a:srgbClr val="CC0000"/>
                </a:solidFill>
              </a:rPr>
              <a:t/>
            </a:r>
            <a:br>
              <a:rPr lang="ru-RU" sz="4000" i="1" dirty="0" smtClean="0">
                <a:solidFill>
                  <a:srgbClr val="CC0000"/>
                </a:solidFill>
              </a:rPr>
            </a:br>
            <a:r>
              <a:rPr lang="ru-RU" sz="4000" i="1" dirty="0" err="1" smtClean="0">
                <a:solidFill>
                  <a:srgbClr val="CC0000"/>
                </a:solidFill>
              </a:rPr>
              <a:t>Портфолио</a:t>
            </a:r>
            <a:r>
              <a:rPr lang="ru-RU" sz="3200" i="1" dirty="0" smtClean="0">
                <a:solidFill>
                  <a:srgbClr val="000099"/>
                </a:solidFill>
              </a:rPr>
              <a:t> </a:t>
            </a:r>
            <a:r>
              <a:rPr lang="ru-RU" sz="2800" i="1" dirty="0" smtClean="0">
                <a:solidFill>
                  <a:srgbClr val="000099"/>
                </a:solidFill>
              </a:rPr>
              <a:t/>
            </a:r>
            <a:br>
              <a:rPr lang="ru-RU" sz="2800" i="1" dirty="0" smtClean="0">
                <a:solidFill>
                  <a:srgbClr val="000099"/>
                </a:solidFill>
              </a:rPr>
            </a:br>
            <a:r>
              <a:rPr lang="ru-RU" sz="2800" i="1" dirty="0" err="1" smtClean="0">
                <a:solidFill>
                  <a:srgbClr val="000099"/>
                </a:solidFill>
              </a:rPr>
              <a:t>Видманкиной</a:t>
            </a:r>
            <a:r>
              <a:rPr lang="ru-RU" sz="2800" i="1" dirty="0" smtClean="0">
                <a:solidFill>
                  <a:srgbClr val="000099"/>
                </a:solidFill>
              </a:rPr>
              <a:t> Татьяны Николаевны, </a:t>
            </a:r>
            <a:br>
              <a:rPr lang="ru-RU" sz="2800" i="1" dirty="0" smtClean="0">
                <a:solidFill>
                  <a:srgbClr val="000099"/>
                </a:solidFill>
              </a:rPr>
            </a:br>
            <a:r>
              <a:rPr lang="ru-RU" sz="2800" i="1" dirty="0" smtClean="0">
                <a:solidFill>
                  <a:srgbClr val="000099"/>
                </a:solidFill>
              </a:rPr>
              <a:t>учителя МОУ «СОШ №30» г.о.Саранск</a:t>
            </a:r>
            <a:br>
              <a:rPr lang="ru-RU" sz="2800" i="1" dirty="0" smtClean="0">
                <a:solidFill>
                  <a:srgbClr val="000099"/>
                </a:solidFill>
              </a:rPr>
            </a:br>
            <a:endParaRPr lang="ru-RU" sz="2800" i="1" dirty="0" smtClean="0">
              <a:solidFill>
                <a:srgbClr val="000099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3600450"/>
            <a:ext cx="8459788" cy="3060700"/>
          </a:xfrm>
        </p:spPr>
        <p:txBody>
          <a:bodyPr lIns="90000" tIns="46800" rIns="90000" bIns="46800"/>
          <a:lstStyle/>
          <a:p>
            <a:pPr marL="0" indent="0" algn="ctr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 smtClean="0">
              <a:solidFill>
                <a:srgbClr val="B80047"/>
              </a:solidFill>
              <a:latin typeface="Times New Roman" pitchFamily="18" charset="0"/>
            </a:endParaRPr>
          </a:p>
          <a:p>
            <a:pPr marL="0" indent="0" algn="ctr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 smtClean="0">
              <a:solidFill>
                <a:srgbClr val="B80047"/>
              </a:solidFill>
              <a:latin typeface="Times New Roman" pitchFamily="18" charset="0"/>
            </a:endParaRP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</a:rPr>
              <a:t>Дата рождения: 23.04.1993</a:t>
            </a: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</a:rPr>
              <a:t>Профессиональное образование: учитель истории и учитель права</a:t>
            </a: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</a:rPr>
              <a:t>МГПИ им. М.Е. </a:t>
            </a:r>
            <a:r>
              <a:rPr lang="ru-RU" sz="2000" b="1" dirty="0" err="1" smtClean="0">
                <a:solidFill>
                  <a:srgbClr val="A50021"/>
                </a:solidFill>
                <a:latin typeface="Times New Roman" pitchFamily="18" charset="0"/>
              </a:rPr>
              <a:t>Евсевьева</a:t>
            </a:r>
            <a:endParaRPr lang="ru-RU" sz="2000" b="1" dirty="0" smtClean="0">
              <a:solidFill>
                <a:srgbClr val="A50021"/>
              </a:solidFill>
              <a:latin typeface="Times New Roman" pitchFamily="18" charset="0"/>
            </a:endParaRP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</a:rPr>
              <a:t>№ диплома 101305 0219654,  дата выдачи 07 июля 2014 года</a:t>
            </a: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</a:rPr>
              <a:t>Стаж</a:t>
            </a:r>
            <a:r>
              <a:rPr lang="ru-RU" sz="2000" b="1" dirty="0" smtClean="0">
                <a:solidFill>
                  <a:srgbClr val="A50021"/>
                </a:solidFill>
              </a:rPr>
              <a:t> </a:t>
            </a: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педагогической</a:t>
            </a:r>
            <a:r>
              <a:rPr lang="ru-RU" sz="2000" b="1" dirty="0" smtClean="0">
                <a:solidFill>
                  <a:srgbClr val="A50021"/>
                </a:solidFill>
              </a:rPr>
              <a:t> </a:t>
            </a: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</a:rPr>
              <a:t>работы (по специальности): 5 лет</a:t>
            </a: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</a:rPr>
              <a:t>Общий трудовой стаж: 5 </a:t>
            </a: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</a:rPr>
              <a:t>лет</a:t>
            </a:r>
            <a:endParaRPr lang="ru-RU" sz="2000" b="1" dirty="0" smtClean="0">
              <a:solidFill>
                <a:srgbClr val="A50021"/>
              </a:solidFill>
              <a:latin typeface="Times New Roman" pitchFamily="18" charset="0"/>
            </a:endParaRP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</a:rPr>
              <a:t>Наличие квалификационной категории: </a:t>
            </a: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</a:rPr>
              <a:t>нет</a:t>
            </a:r>
            <a:endParaRPr lang="ru-RU" sz="2000" b="1" dirty="0" smtClean="0">
              <a:solidFill>
                <a:srgbClr val="A5002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Результаты участия обучающихся во  Всероссийской предметной олимпиаде</a:t>
            </a:r>
            <a:endParaRPr lang="ru-RU" dirty="0"/>
          </a:p>
        </p:txBody>
      </p:sp>
      <p:pic>
        <p:nvPicPr>
          <p:cNvPr id="5122" name="Picture 2" descr="E:\аттест1\a553f6iP0P0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3705234" cy="5143512"/>
          </a:xfrm>
          <a:prstGeom prst="rect">
            <a:avLst/>
          </a:prstGeom>
          <a:noFill/>
        </p:spPr>
      </p:pic>
      <p:pic>
        <p:nvPicPr>
          <p:cNvPr id="5123" name="Picture 3" descr="E:\аттест1\PxHK-GhTXy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41394"/>
            <a:ext cx="3752851" cy="5116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-7938"/>
            <a:ext cx="7750175" cy="1812926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Позитивные результаты внеурочной деятельности обучающихся</a:t>
            </a:r>
            <a:b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предметам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700213"/>
            <a:ext cx="7799387" cy="4168775"/>
          </a:xfrm>
        </p:spPr>
        <p:txBody>
          <a:bodyPr/>
          <a:lstStyle/>
          <a:p>
            <a:pPr eaLnBrk="1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/>
              <a:t> </a:t>
            </a:r>
            <a:endParaRPr lang="ru-RU" altLang="ru-RU" sz="2400" b="1" smtClean="0">
              <a:solidFill>
                <a:srgbClr val="28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smtClean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Победы и призовые места в заочных</a:t>
            </a:r>
            <a:r>
              <a:rPr lang="en-US" altLang="ru-RU" sz="2800" b="1" smtClean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sz="2800" b="1" smtClean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дистанционных мероприятиях в сети «Интернет»</a:t>
            </a:r>
            <a:endParaRPr lang="ru-RU" altLang="ru-RU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400" i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Позитивные результаты внеурочной деятельности обучающихся</a:t>
            </a:r>
            <a:b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предметам</a:t>
            </a:r>
            <a:endParaRPr lang="ru-RU" sz="2800" dirty="0"/>
          </a:p>
        </p:txBody>
      </p:sp>
      <p:pic>
        <p:nvPicPr>
          <p:cNvPr id="7" name="Picture 2" descr="C:\Documents and Settings\Пользователь\Рабочий стол\аттест\tE4Jx3uDPX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14487"/>
            <a:ext cx="3513207" cy="5133185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аттест\5B9iaq36VX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3643338" cy="516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-7938"/>
            <a:ext cx="7750175" cy="1812926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Позитивные результаты внеурочной деятельности обучающихся</a:t>
            </a:r>
            <a:b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предметам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700213"/>
            <a:ext cx="7799387" cy="4168775"/>
          </a:xfrm>
        </p:spPr>
        <p:txBody>
          <a:bodyPr/>
          <a:lstStyle/>
          <a:p>
            <a:pPr eaLnBrk="1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dirty="0" smtClean="0"/>
              <a:t> </a:t>
            </a:r>
            <a:endParaRPr lang="ru-RU" altLang="ru-RU" sz="2400" b="1" dirty="0" smtClean="0">
              <a:solidFill>
                <a:srgbClr val="28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уровень:</a:t>
            </a:r>
          </a:p>
          <a:p>
            <a:pPr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Победы и призовые места </a:t>
            </a: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400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39700"/>
            <a:ext cx="7750175" cy="1479550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6.Позитивные результаты внеурочной деятельности обучающихся</a:t>
            </a:r>
            <a:b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предметам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41375" y="1773238"/>
            <a:ext cx="7802563" cy="4684712"/>
          </a:xfrm>
        </p:spPr>
        <p:txBody>
          <a:bodyPr/>
          <a:lstStyle/>
          <a:p>
            <a:pPr eaLnBrk="1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Documents and Settings\Пользователь\Рабочий стол\аттест\N3KHlB_vK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3742313" cy="5143512"/>
          </a:xfrm>
          <a:prstGeom prst="rect">
            <a:avLst/>
          </a:prstGeom>
          <a:noFill/>
        </p:spPr>
      </p:pic>
      <p:pic>
        <p:nvPicPr>
          <p:cNvPr id="6" name="Picture 2" descr="C:\Documents and Settings\Пользователь\Рабочий стол\аттест\DpJWILQqN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737853"/>
            <a:ext cx="3857652" cy="512014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789862" cy="1868488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Позитивные результаты внеурочной деятельности обучающихся</a:t>
            </a:r>
            <a:b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предметам</a:t>
            </a:r>
            <a:endParaRPr lang="ru-RU" sz="2800" dirty="0"/>
          </a:p>
        </p:txBody>
      </p:sp>
      <p:pic>
        <p:nvPicPr>
          <p:cNvPr id="7170" name="Picture 2" descr="E:\аттест1\zPZn0aIzWc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14488"/>
            <a:ext cx="3669166" cy="5143512"/>
          </a:xfrm>
          <a:prstGeom prst="rect">
            <a:avLst/>
          </a:prstGeom>
          <a:noFill/>
        </p:spPr>
      </p:pic>
      <p:pic>
        <p:nvPicPr>
          <p:cNvPr id="7171" name="Picture 3" descr="E:\аттест1\xyQHHhtxMf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3753760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789862" cy="1868488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Позитивные результаты внеурочной деятельности обучающихся</a:t>
            </a:r>
            <a:b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предметам</a:t>
            </a:r>
            <a:endParaRPr lang="ru-RU" sz="2800" dirty="0"/>
          </a:p>
        </p:txBody>
      </p:sp>
      <p:pic>
        <p:nvPicPr>
          <p:cNvPr id="2050" name="Picture 2" descr="C:\Documents and Settings\Пользователь\Рабочий стол\аттест\ixUYiZp703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643338" cy="5150268"/>
          </a:xfrm>
          <a:prstGeom prst="rect">
            <a:avLst/>
          </a:prstGeom>
          <a:noFill/>
        </p:spPr>
      </p:pic>
      <p:pic>
        <p:nvPicPr>
          <p:cNvPr id="6146" name="Picture 2" descr="E:\аттест1\g7MDvLLQ8Q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2" y="1714489"/>
            <a:ext cx="3705233" cy="5143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214438" y="357188"/>
            <a:ext cx="6715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Позитивные результаты внеурочной деятельности обучающихся</a:t>
            </a:r>
            <a:b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учебным предметам</a:t>
            </a:r>
            <a:endParaRPr lang="ru-RU" sz="2800" b="1"/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857250" y="2000250"/>
            <a:ext cx="457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Региональный уровень: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Победы и призовые места </a:t>
            </a:r>
            <a:endParaRPr lang="ru-RU" alt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Позитивные результаты внеурочной деятельности обучающихся</a:t>
            </a:r>
            <a:b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предметам</a:t>
            </a:r>
            <a:endParaRPr lang="ru-RU" sz="2800" dirty="0"/>
          </a:p>
        </p:txBody>
      </p:sp>
      <p:pic>
        <p:nvPicPr>
          <p:cNvPr id="4" name="Picture 3" descr="C:\Documents and Settings\Пользователь\Рабочий стол\аттест\WLAs_lMmX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53728"/>
            <a:ext cx="3714776" cy="5104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4" name="Picture 2" descr="E:\аттест1\P-LtJvpokF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3643338" cy="5104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39700"/>
            <a:ext cx="7750175" cy="1479550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Наличие публикаций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1714500"/>
            <a:ext cx="8143875" cy="4857750"/>
          </a:xfrm>
        </p:spPr>
        <p:txBody>
          <a:bodyPr/>
          <a:lstStyle/>
          <a:p>
            <a:pPr algn="ctr" eaLnBrk="1">
              <a:lnSpc>
                <a:spcPct val="83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569325" cy="1674813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Результаты о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своения обучающимися образовательных программ по итогам мониторингов, проводимых организацией</a:t>
            </a:r>
            <a:endParaRPr lang="ru-RU" alt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Татьяна\Desktop\А\xJQSzyuwIV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700329"/>
            <a:ext cx="3600451" cy="5157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34938"/>
            <a:ext cx="7797800" cy="1530350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Наличие авторских</a:t>
            </a:r>
            <a:br>
              <a:rPr lang="ru-RU" altLang="ru-RU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программ , методических пособий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71513" y="1906588"/>
            <a:ext cx="5400675" cy="4514850"/>
          </a:xfrm>
        </p:spPr>
        <p:txBody>
          <a:bodyPr/>
          <a:lstStyle/>
          <a:p>
            <a:pPr marL="677863" indent="-677863" eaLnBrk="1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800" b="1" dirty="0" smtClean="0">
              <a:solidFill>
                <a:srgbClr val="28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4150"/>
            <a:ext cx="8569325" cy="1779588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altLang="ru-RU" sz="28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 и т.д.</a:t>
            </a:r>
            <a:endParaRPr lang="ru-RU" altLang="ru-RU" sz="28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00213"/>
            <a:ext cx="7797800" cy="4514850"/>
          </a:xfrm>
        </p:spPr>
        <p:txBody>
          <a:bodyPr/>
          <a:lstStyle/>
          <a:p>
            <a:pPr marL="677863" indent="-677863" eaLnBrk="1">
              <a:buFont typeface="Times New Roman" pitchFamily="18" charset="0"/>
              <a:buNone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altLang="ru-RU" sz="2800" b="1" smtClean="0">
              <a:solidFill>
                <a:srgbClr val="22228B"/>
              </a:solidFill>
              <a:latin typeface="Times New Roman" pitchFamily="18" charset="0"/>
              <a:cs typeface="Times New Roman" pitchFamily="18" charset="0"/>
            </a:endParaRPr>
          </a:p>
          <a:p>
            <a:pPr marL="677863" indent="-677863" eaLnBrk="1">
              <a:buFont typeface="Times New Roman" pitchFamily="18" charset="0"/>
              <a:buNone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sz="2800" b="1" smtClean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 </a:t>
            </a:r>
          </a:p>
          <a:p>
            <a:pPr marL="677863" indent="-677863" eaLnBrk="1">
              <a:buFont typeface="Times New Roman" pitchFamily="18" charset="0"/>
              <a:buNone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altLang="ru-RU" sz="2800" b="1" smtClean="0">
              <a:solidFill>
                <a:srgbClr val="B800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Татьяна\Desktop\А\lxnZTYOCvF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733219"/>
            <a:ext cx="2928958" cy="4124781"/>
          </a:xfrm>
          <a:prstGeom prst="rect">
            <a:avLst/>
          </a:prstGeom>
          <a:noFill/>
        </p:spPr>
      </p:pic>
      <p:pic>
        <p:nvPicPr>
          <p:cNvPr id="9219" name="Picture 3" descr="C:\Users\Татьяна\Desktop\А\XvwOw6e1E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688943"/>
            <a:ext cx="3000396" cy="416905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560513"/>
          </a:xfrm>
        </p:spPr>
        <p:txBody>
          <a:bodyPr/>
          <a:lstStyle/>
          <a:p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Проведение открытых уроков,</a:t>
            </a:r>
            <a:b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мастер-классов, мероприятий (очно)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468313" y="2133600"/>
            <a:ext cx="8388350" cy="1223963"/>
          </a:xfrm>
        </p:spPr>
        <p:txBody>
          <a:bodyPr/>
          <a:lstStyle/>
          <a:p>
            <a:pPr marL="677863" indent="-677863">
              <a:buFont typeface="Times New Roman" pitchFamily="18" charset="0"/>
              <a:buNone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sz="2800" b="1" dirty="0" smtClean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</a:t>
            </a:r>
            <a:endParaRPr lang="ru-RU" altLang="ru-RU" sz="2800" b="1" dirty="0" smtClean="0">
              <a:solidFill>
                <a:srgbClr val="2222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Татьяна\Desktop\А\7K6dRLdOgA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683080"/>
            <a:ext cx="3643306" cy="5174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Проведение открытых уроков,</a:t>
            </a:r>
            <a:br>
              <a:rPr lang="ru-RU" alt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мастер-классов, мероприятий(очно)</a:t>
            </a:r>
            <a:endParaRPr lang="ru-RU" sz="3200" smtClean="0"/>
          </a:p>
        </p:txBody>
      </p:sp>
      <p:pic>
        <p:nvPicPr>
          <p:cNvPr id="11266" name="Picture 2" descr="C:\Users\Татьяна\Desktop\А\SFEHQFmBm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7"/>
            <a:ext cx="3714776" cy="5183169"/>
          </a:xfrm>
          <a:prstGeom prst="rect">
            <a:avLst/>
          </a:prstGeom>
          <a:noFill/>
        </p:spPr>
      </p:pic>
      <p:pic>
        <p:nvPicPr>
          <p:cNvPr id="11268" name="Picture 4" descr="C:\Users\Татьяна\Desktop\А\TnqNkBHc46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2802" y="1714488"/>
            <a:ext cx="3624952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Проведение открытых уроков,</a:t>
            </a:r>
            <a:br>
              <a:rPr lang="ru-RU" alt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мастер-классов, мероприятий(очно)</a:t>
            </a:r>
            <a:endParaRPr lang="ru-RU" sz="3200" smtClean="0"/>
          </a:p>
        </p:txBody>
      </p:sp>
      <p:pic>
        <p:nvPicPr>
          <p:cNvPr id="1026" name="Picture 2" descr="C:\Documents and Settings\Пользователь\Рабочий стол\аттест\FKy5ydPTYW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786" y="1658876"/>
            <a:ext cx="3786214" cy="51991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0800000" flipV="1">
            <a:off x="428596" y="2071678"/>
            <a:ext cx="4857784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11.Наставничество</a:t>
            </a:r>
          </a:p>
        </p:txBody>
      </p:sp>
      <p:pic>
        <p:nvPicPr>
          <p:cNvPr id="12290" name="Picture 2" descr="C:\Users\Татьяна\Desktop\А\EJqtC1pxgG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14488"/>
            <a:ext cx="3643338" cy="5196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C00000"/>
                </a:solidFill>
              </a:rPr>
              <a:t>12. Эксперная деятельность</a:t>
            </a:r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184150"/>
            <a:ext cx="8607425" cy="1435100"/>
          </a:xfrm>
        </p:spPr>
        <p:txBody>
          <a:bodyPr/>
          <a:lstStyle/>
          <a:p>
            <a:pPr algn="l"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13. Общественно-педагогическая активность педагога: участие в работе педагогических  сообществ, комиссий, в жюри конкурсов</a:t>
            </a:r>
            <a:endParaRPr lang="ru-RU" altLang="ru-RU" sz="28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71513" y="1906588"/>
            <a:ext cx="8186737" cy="4514850"/>
          </a:xfrm>
        </p:spPr>
        <p:txBody>
          <a:bodyPr/>
          <a:lstStyle/>
          <a:p>
            <a:pPr marL="677863" indent="-677863" eaLnBrk="1">
              <a:buClrTx/>
              <a:buSzTx/>
              <a:buFontTx/>
              <a:buNone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Пользователь\Рабочий стол\аттест\F7IQmAuFb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3714776" cy="5105664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аттест\IfIpfvw-9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714487"/>
            <a:ext cx="3752859" cy="515800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184150"/>
            <a:ext cx="7797800" cy="1779588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14. Участие педагога в профессиональных конкурсах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71513" y="1906588"/>
            <a:ext cx="8472487" cy="4514850"/>
          </a:xfrm>
        </p:spPr>
        <p:txBody>
          <a:bodyPr/>
          <a:lstStyle/>
          <a:p>
            <a:pPr marL="677863" indent="-677863" eaLnBrk="1">
              <a:buNone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Татьяна\Desktop\А\zk6ZkQ9eK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5" y="1643050"/>
            <a:ext cx="3858248" cy="521494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184150"/>
            <a:ext cx="7797800" cy="1779588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14. Участие педагога в профессиональных конкурсах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71513" y="1906588"/>
            <a:ext cx="8472487" cy="4514850"/>
          </a:xfrm>
        </p:spPr>
        <p:txBody>
          <a:bodyPr/>
          <a:lstStyle/>
          <a:p>
            <a:pPr marL="677863" indent="-677863" eaLnBrk="1">
              <a:buNone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Пользователь\Рабочий стол\аттест\T5j_iteh71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7"/>
            <a:ext cx="3742315" cy="5143513"/>
          </a:xfrm>
          <a:prstGeom prst="rect">
            <a:avLst/>
          </a:prstGeom>
          <a:noFill/>
        </p:spPr>
      </p:pic>
      <p:pic>
        <p:nvPicPr>
          <p:cNvPr id="10243" name="Picture 3" descr="C:\Documents and Settings\Пользователь\Рабочий стол\аттест\iMGfOVYFEb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4496" y="1714488"/>
            <a:ext cx="3742313" cy="51435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Положительные результаты освоения обучающимися образовательных программ по  итогам внешнего  мониторинга системы образования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endParaRPr lang="ru-RU" altLang="ru-RU" sz="24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тьяна\Desktop\А\EgrXEwK1x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9658" y="2000241"/>
            <a:ext cx="3566854" cy="4857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184150"/>
            <a:ext cx="7797800" cy="1779588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15. Награды и поощрения</a:t>
            </a:r>
            <a:endParaRPr lang="ru-RU" altLang="ru-RU" sz="28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71513" y="1906588"/>
            <a:ext cx="8258175" cy="4514850"/>
          </a:xfrm>
        </p:spPr>
        <p:txBody>
          <a:bodyPr/>
          <a:lstStyle/>
          <a:p>
            <a:pPr marL="677863" indent="-677863" eaLnBrk="1">
              <a:buNone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1600" b="1" dirty="0" smtClean="0">
              <a:solidFill>
                <a:srgbClr val="28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Пользователь\Рабочий стол\аттест\RDgWHUip27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714488"/>
            <a:ext cx="3534424" cy="514351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184150"/>
            <a:ext cx="7797800" cy="1779588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15. Награды и поощрения</a:t>
            </a:r>
            <a:endParaRPr lang="ru-RU" altLang="ru-RU" sz="28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71513" y="1906588"/>
            <a:ext cx="8258175" cy="4514850"/>
          </a:xfrm>
        </p:spPr>
        <p:txBody>
          <a:bodyPr/>
          <a:lstStyle/>
          <a:p>
            <a:pPr marL="677863" indent="-677863" eaLnBrk="1">
              <a:buNone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1600" b="1" dirty="0" smtClean="0">
              <a:solidFill>
                <a:srgbClr val="28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Пользователь\Рабочий стол\аттест\orLEOuqHEEw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007505" y="1636041"/>
            <a:ext cx="5058048" cy="5214942"/>
          </a:xfrm>
          <a:prstGeom prst="rect">
            <a:avLst/>
          </a:prstGeom>
          <a:noFill/>
        </p:spPr>
      </p:pic>
      <p:pic>
        <p:nvPicPr>
          <p:cNvPr id="14338" name="Picture 2" descr="C:\Users\Татьяна\Desktop\А\KKHHvNPLuR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33450"/>
            <a:ext cx="3105152" cy="51245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84138"/>
            <a:ext cx="8367712" cy="1535112"/>
          </a:xfrm>
          <a:solidFill>
            <a:srgbClr val="CCCCFF"/>
          </a:solidFill>
        </p:spPr>
        <p:txBody>
          <a:bodyPr lIns="90000" tIns="46800" rIns="90000" bIns="46800"/>
          <a:lstStyle/>
          <a:p>
            <a:pPr eaLnBrk="1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Реализация программ углубленного изучения предмета, профильного обучения</a:t>
            </a:r>
          </a:p>
        </p:txBody>
      </p:sp>
      <p:pic>
        <p:nvPicPr>
          <p:cNvPr id="3074" name="Picture 2" descr="C:\Users\Татьяна\Desktop\А\46x7a8dmM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712560"/>
            <a:ext cx="3657602" cy="51454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84150"/>
            <a:ext cx="7748588" cy="1435100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dirty="0" smtClean="0">
                <a:solidFill>
                  <a:srgbClr val="C00000"/>
                </a:solidFill>
              </a:rPr>
              <a:t>4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Результаты участия в инновационной (экспериментальной) деятельности</a:t>
            </a:r>
            <a:endParaRPr lang="ru-RU" alt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00125" y="1700213"/>
            <a:ext cx="7840663" cy="4729162"/>
          </a:xfrm>
        </p:spPr>
        <p:txBody>
          <a:bodyPr/>
          <a:lstStyle/>
          <a:p>
            <a:pPr marL="677863" indent="-677863" eaLnBrk="1">
              <a:buClrTx/>
              <a:buSzTx/>
              <a:buFontTx/>
              <a:buNone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39700"/>
            <a:ext cx="7750175" cy="1479550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Результаты участия обучающихся во  Всероссийской предметной олимпиаде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989138"/>
            <a:ext cx="7921625" cy="3311525"/>
          </a:xfrm>
        </p:spPr>
        <p:txBody>
          <a:bodyPr/>
          <a:lstStyle/>
          <a:p>
            <a:pPr eaLnBrk="1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smtClean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уровень:</a:t>
            </a:r>
            <a:endParaRPr lang="ru-RU" altLang="ru-RU" sz="2800" smtClean="0">
              <a:solidFill>
                <a:srgbClr val="22228B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Победы и призовые места </a:t>
            </a:r>
          </a:p>
          <a:p>
            <a:pPr eaLnBrk="1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smtClean="0">
              <a:solidFill>
                <a:srgbClr val="22228B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smtClean="0">
              <a:solidFill>
                <a:srgbClr val="22228B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b="1" smtClean="0">
              <a:solidFill>
                <a:srgbClr val="22228B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smtClean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altLang="ru-RU" sz="2800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i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39700"/>
            <a:ext cx="7750175" cy="1479550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Результаты участия обучающихся во  Всероссийской предметной олимпиаде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41375" y="1773238"/>
            <a:ext cx="7802563" cy="4684712"/>
          </a:xfrm>
        </p:spPr>
        <p:txBody>
          <a:bodyPr/>
          <a:lstStyle/>
          <a:p>
            <a:pPr eaLnBrk="1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дипломы детей\DmtftGOmGi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64"/>
            <a:ext cx="3857652" cy="5143536"/>
          </a:xfrm>
          <a:prstGeom prst="rect">
            <a:avLst/>
          </a:prstGeom>
          <a:noFill/>
        </p:spPr>
      </p:pic>
      <p:pic>
        <p:nvPicPr>
          <p:cNvPr id="7171" name="Picture 3" descr="G:\дипломы детей\pLxqI7QtRt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202909" y="2274099"/>
            <a:ext cx="5238744" cy="392905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Результаты участия обучающихся во  Всероссийской предметной олимпиаде</a:t>
            </a:r>
            <a:endParaRPr lang="ru-RU" sz="2800" dirty="0"/>
          </a:p>
        </p:txBody>
      </p:sp>
      <p:pic>
        <p:nvPicPr>
          <p:cNvPr id="8194" name="Picture 2" descr="G:\дипломы детей\rjA6_GUBQS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8959" y="2294919"/>
            <a:ext cx="5214950" cy="3911212"/>
          </a:xfrm>
          <a:prstGeom prst="rect">
            <a:avLst/>
          </a:prstGeom>
          <a:noFill/>
        </p:spPr>
      </p:pic>
      <p:pic>
        <p:nvPicPr>
          <p:cNvPr id="8195" name="Picture 3" descr="G:\дипломы детей\VbFPpLTze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214813" y="2357427"/>
            <a:ext cx="5143512" cy="3857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Результаты участия обучающихся во  Всероссийской предметной олимпиаде</a:t>
            </a:r>
            <a:endParaRPr lang="ru-RU" dirty="0"/>
          </a:p>
        </p:txBody>
      </p:sp>
      <p:pic>
        <p:nvPicPr>
          <p:cNvPr id="9218" name="Picture 2" descr="G:\дипломы детей\WlIZFJSNn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18783" y="2388911"/>
            <a:ext cx="5107531" cy="3830648"/>
          </a:xfrm>
          <a:prstGeom prst="rect">
            <a:avLst/>
          </a:prstGeom>
          <a:noFill/>
        </p:spPr>
      </p:pic>
      <p:pic>
        <p:nvPicPr>
          <p:cNvPr id="4099" name="Picture 3" descr="E:\аттест1\33T5-ZTFMU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3652847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340</Words>
  <PresentationFormat>Экран (4:3)</PresentationFormat>
  <Paragraphs>58</Paragraphs>
  <Slides>31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1_Тема Office</vt:lpstr>
      <vt:lpstr>Министерство образования РМ   Портфолио  Видманкиной Татьяны Николаевны,  учителя МОУ «СОШ №30» г.о.Саранск </vt:lpstr>
      <vt:lpstr>1. Результаты освоения обучающимися образовательных программ по итогам мониторингов, проводимых организацией</vt:lpstr>
      <vt:lpstr>2. Положительные результаты освоения обучающимися образовательных программ по  итогам внешнего  мониторинга системы образования</vt:lpstr>
      <vt:lpstr>3. Реализация программ углубленного изучения предмета, профильного обучения</vt:lpstr>
      <vt:lpstr>4. Результаты участия в инновационной (экспериментальной) деятельности</vt:lpstr>
      <vt:lpstr>5. Результаты участия обучающихся во  Всероссийской предметной олимпиаде</vt:lpstr>
      <vt:lpstr>5. Результаты участия обучающихся во  Всероссийской предметной олимпиаде</vt:lpstr>
      <vt:lpstr>5. Результаты участия обучающихся во  Всероссийской предметной олимпиаде</vt:lpstr>
      <vt:lpstr>5. Результаты участия обучающихся во  Всероссийской предметной олимпиаде</vt:lpstr>
      <vt:lpstr>5. Результаты участия обучающихся во  Всероссийской предметной олимпиаде</vt:lpstr>
      <vt:lpstr>6. Позитивные результаты внеурочной деятельности обучающихся  по учебным предметам</vt:lpstr>
      <vt:lpstr>6. Позитивные результаты внеурочной деятельности обучающихся  по учебным предметам</vt:lpstr>
      <vt:lpstr>6. Позитивные результаты внеурочной деятельности обучающихся  по учебным предметам</vt:lpstr>
      <vt:lpstr>6.Позитивные результаты внеурочной деятельности обучающихся  по учебным предметам</vt:lpstr>
      <vt:lpstr>6. Позитивные результаты внеурочной деятельности обучающихся  по учебным предметам</vt:lpstr>
      <vt:lpstr>6. Позитивные результаты внеурочной деятельности обучающихся  по учебным предметам</vt:lpstr>
      <vt:lpstr>Слайд 17</vt:lpstr>
      <vt:lpstr>6. Позитивные результаты внеурочной деятельности обучающихся  по учебным предметам</vt:lpstr>
      <vt:lpstr>7. Наличие публикаций</vt:lpstr>
      <vt:lpstr>8. Наличие авторских  программ , методических пособий</vt:lpstr>
      <vt:lpstr>9.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 и т.д.</vt:lpstr>
      <vt:lpstr>10. Проведение открытых уроков,  мастер-классов, мероприятий (очно)</vt:lpstr>
      <vt:lpstr>10. Проведение открытых уроков,  мастер-классов, мероприятий(очно)</vt:lpstr>
      <vt:lpstr>10. Проведение открытых уроков,  мастер-классов, мероприятий(очно)</vt:lpstr>
      <vt:lpstr>11.Наставничество</vt:lpstr>
      <vt:lpstr>12. Эксперная деятельность</vt:lpstr>
      <vt:lpstr>13. Общественно-педагогическая активность педагога: участие в работе педагогических  сообществ, комиссий, в жюри конкурсов</vt:lpstr>
      <vt:lpstr>14. Участие педагога в профессиональных конкурсах</vt:lpstr>
      <vt:lpstr>14. Участие педагога в профессиональных конкурсах</vt:lpstr>
      <vt:lpstr>15. Награды и поощрения</vt:lpstr>
      <vt:lpstr>15. Награды и поощрения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РМ   Портфолио  Видманкиной Татьяны Николаевны,  учителя МОУ «СОШ №30» г.о.Саранск </dc:title>
  <cp:lastModifiedBy>Татьяна</cp:lastModifiedBy>
  <cp:revision>15</cp:revision>
  <dcterms:modified xsi:type="dcterms:W3CDTF">2019-10-02T18:54:19Z</dcterms:modified>
</cp:coreProperties>
</file>